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5" y="0"/>
            <a:ext cx="91440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381025" y="3495350"/>
            <a:ext cx="5404800" cy="10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UBS Challenge</a:t>
            </a: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318475" y="3366875"/>
            <a:ext cx="5529900" cy="1340100"/>
          </a:xfrm>
          <a:prstGeom prst="rect">
            <a:avLst/>
          </a:prstGeom>
          <a:solidFill>
            <a:srgbClr val="33C6FF">
              <a:alpha val="303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/>
        </p:nvSpPr>
        <p:spPr>
          <a:xfrm>
            <a:off x="5963200" y="3366851"/>
            <a:ext cx="5040900" cy="13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Group 16: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Winson Luk	</a:t>
            </a:r>
            <a:r>
              <a:rPr lang="en-GB"/>
              <a:t>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Andy Kwok     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12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 with PowerBI</a:t>
            </a:r>
            <a:endParaRPr/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51350" y="1889900"/>
            <a:ext cx="1891200" cy="22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To Provide Clear Insights from Maps to users about Hot topics in different cities</a:t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 b="-5577" l="0" r="0" t="10556"/>
          <a:stretch/>
        </p:blipFill>
        <p:spPr>
          <a:xfrm>
            <a:off x="3289900" y="1394650"/>
            <a:ext cx="5716073" cy="32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197700" y="143125"/>
            <a:ext cx="114000" cy="531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0" y="4905625"/>
            <a:ext cx="91812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0" y="4911073"/>
            <a:ext cx="8520600" cy="2379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/>
        </p:nvSpPr>
        <p:spPr>
          <a:xfrm rot="10798154">
            <a:off x="8603925" y="4902025"/>
            <a:ext cx="558600" cy="2415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8886425" y="4841650"/>
            <a:ext cx="33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9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417225" y="4851000"/>
            <a:ext cx="8484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B7B7B7"/>
                </a:solidFill>
              </a:rPr>
              <a:t>	Classification		Recommendation	Business Application	</a:t>
            </a:r>
            <a:r>
              <a:rPr lang="en-GB" sz="1000">
                <a:solidFill>
                  <a:srgbClr val="FFFFFF"/>
                </a:solidFill>
              </a:rPr>
              <a:t>Data Visualization</a:t>
            </a:r>
            <a:r>
              <a:rPr lang="en-GB" sz="1000">
                <a:solidFill>
                  <a:srgbClr val="B7B7B7"/>
                </a:solidFill>
              </a:rPr>
              <a:t> 	Application of Tools</a:t>
            </a:r>
            <a:endParaRPr sz="1000">
              <a:solidFill>
                <a:srgbClr val="B7B7B7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B7B7B7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14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 with Data Studio </a:t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5318" l="0" r="53014" t="27013"/>
          <a:stretch/>
        </p:blipFill>
        <p:spPr>
          <a:xfrm>
            <a:off x="4152739" y="2025250"/>
            <a:ext cx="3025109" cy="2722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 rotWithShape="1">
          <a:blip r:embed="rId4">
            <a:alphaModFix/>
          </a:blip>
          <a:srcRect b="5084" l="0" r="2133" t="11838"/>
          <a:stretch/>
        </p:blipFill>
        <p:spPr>
          <a:xfrm>
            <a:off x="156350" y="2025250"/>
            <a:ext cx="3376174" cy="27229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407600" y="1339250"/>
            <a:ext cx="72396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SCMP News to do Clustering, and compare hot words in Hong Kong with WeiBo</a:t>
            </a: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197700" y="143125"/>
            <a:ext cx="114000" cy="531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0" y="4905625"/>
            <a:ext cx="91812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0" y="4911073"/>
            <a:ext cx="8520600" cy="2379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/>
        </p:nvSpPr>
        <p:spPr>
          <a:xfrm rot="10798154">
            <a:off x="8603925" y="4902025"/>
            <a:ext cx="558600" cy="2415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 txBox="1"/>
          <p:nvPr/>
        </p:nvSpPr>
        <p:spPr>
          <a:xfrm>
            <a:off x="8886425" y="4841650"/>
            <a:ext cx="33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10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417225" y="4851000"/>
            <a:ext cx="8484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B7B7B7"/>
                </a:solidFill>
              </a:rPr>
              <a:t>	Classification		Recommendation	Business Application	</a:t>
            </a:r>
            <a:r>
              <a:rPr lang="en-GB" sz="1000">
                <a:solidFill>
                  <a:srgbClr val="FFFFFF"/>
                </a:solidFill>
              </a:rPr>
              <a:t>Data Visualization</a:t>
            </a:r>
            <a:r>
              <a:rPr lang="en-GB" sz="1000">
                <a:solidFill>
                  <a:srgbClr val="B7B7B7"/>
                </a:solidFill>
              </a:rPr>
              <a:t> 	</a:t>
            </a:r>
            <a:r>
              <a:rPr lang="en-GB" sz="1000">
                <a:solidFill>
                  <a:srgbClr val="FFFFFF"/>
                </a:solidFill>
              </a:rPr>
              <a:t>Application of Tools</a:t>
            </a:r>
            <a:endParaRPr sz="10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B7B7B7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 txBox="1"/>
          <p:nvPr/>
        </p:nvSpPr>
        <p:spPr>
          <a:xfrm>
            <a:off x="0" y="4905625"/>
            <a:ext cx="91812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0" y="4911073"/>
            <a:ext cx="8520600" cy="2379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/>
        </p:nvSpPr>
        <p:spPr>
          <a:xfrm rot="10798154">
            <a:off x="8603925" y="4902025"/>
            <a:ext cx="558600" cy="2415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/>
        </p:nvSpPr>
        <p:spPr>
          <a:xfrm>
            <a:off x="8886425" y="4841650"/>
            <a:ext cx="33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11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311700" y="12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Library &amp; Software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197700" y="143125"/>
            <a:ext cx="114000" cy="531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825" y="1152475"/>
            <a:ext cx="1905050" cy="19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1450" y="3429438"/>
            <a:ext cx="2527459" cy="8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050525"/>
            <a:ext cx="3386550" cy="132065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417225" y="4851000"/>
            <a:ext cx="8484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B7B7B7"/>
                </a:solidFill>
              </a:rPr>
              <a:t>	Classification		Recommendation	Business Application	Data Visualization 	</a:t>
            </a:r>
            <a:r>
              <a:rPr lang="en-GB" sz="1000">
                <a:solidFill>
                  <a:srgbClr val="FFFFFF"/>
                </a:solidFill>
              </a:rPr>
              <a:t>Application of Tools</a:t>
            </a:r>
            <a:endParaRPr sz="10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B7B7B7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202" name="Shape 2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152475"/>
            <a:ext cx="177165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0475" y="1152463"/>
            <a:ext cx="3463025" cy="6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/>
        </p:nvSpPr>
        <p:spPr>
          <a:xfrm>
            <a:off x="6136650" y="3194300"/>
            <a:ext cx="23247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Jieba</a:t>
            </a:r>
            <a:endParaRPr b="1" sz="4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0" y="4905625"/>
            <a:ext cx="91812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0" y="4911073"/>
            <a:ext cx="8520600" cy="2379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/>
        </p:nvSpPr>
        <p:spPr>
          <a:xfrm rot="10798154">
            <a:off x="8603925" y="4902025"/>
            <a:ext cx="558600" cy="2415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8886425" y="4841650"/>
            <a:ext cx="33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12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14" name="Shape 214"/>
          <p:cNvSpPr txBox="1"/>
          <p:nvPr/>
        </p:nvSpPr>
        <p:spPr>
          <a:xfrm>
            <a:off x="311700" y="12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197700" y="143125"/>
            <a:ext cx="114000" cy="531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417225" y="4851000"/>
            <a:ext cx="8484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Conclusion</a:t>
            </a:r>
            <a:endParaRPr sz="1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we do our classification</a:t>
            </a:r>
            <a:endParaRPr/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Libraries: JieBa, SkLearn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Method: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1. Using JieBa to cut Chinese wordings from texts in raw tweets into different groups of words. Remove stopwords and calculate their it-idf scores in respect to different posts with labels (comparing to 1229 posts in total with labels)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2. Make 13 arrays with related words and their tf-idf scores (Based on 13 categories). Add 13 features for each sample with sum of counts with weighting. Sum of counts with weighting in Cat 0 = Number of times Word A occur in Post X (Belongs to Cat 0)* Relative tf-idf score + Number of times Word B occur…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3. We add more weighting of counts on words in hashtag (#XYZ#)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4. Use Logistic Regression for Training with cross-validations 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 txBox="1"/>
          <p:nvPr/>
        </p:nvSpPr>
        <p:spPr>
          <a:xfrm>
            <a:off x="0" y="4905625"/>
            <a:ext cx="91812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0" y="4911073"/>
            <a:ext cx="8520600" cy="2379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 rot="10798154">
            <a:off x="8603925" y="4902025"/>
            <a:ext cx="558600" cy="2415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/>
        </p:nvSpPr>
        <p:spPr>
          <a:xfrm>
            <a:off x="417225" y="4851000"/>
            <a:ext cx="8484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B7B7B7"/>
                </a:solidFill>
              </a:rPr>
              <a:t>	</a:t>
            </a:r>
            <a:r>
              <a:rPr lang="en-GB" sz="1000">
                <a:solidFill>
                  <a:srgbClr val="FFFFFF"/>
                </a:solidFill>
              </a:rPr>
              <a:t>Classification</a:t>
            </a:r>
            <a:r>
              <a:rPr lang="en-GB" sz="1000">
                <a:solidFill>
                  <a:srgbClr val="B7B7B7"/>
                </a:solidFill>
              </a:rPr>
              <a:t>		Recommendation	Business Application	</a:t>
            </a:r>
            <a:r>
              <a:rPr lang="en-GB" sz="1000">
                <a:solidFill>
                  <a:srgbClr val="B7B7B7"/>
                </a:solidFill>
              </a:rPr>
              <a:t>Data Visualization 	Application of Tools</a:t>
            </a:r>
            <a:endParaRPr sz="1000">
              <a:solidFill>
                <a:srgbClr val="B7B7B7"/>
              </a:solidFill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8886425" y="4841650"/>
            <a:ext cx="33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We did K-Fold Validation and set K = </a:t>
            </a:r>
            <a:r>
              <a:rPr b="1" lang="en-GB">
                <a:solidFill>
                  <a:srgbClr val="000000"/>
                </a:solidFill>
              </a:rPr>
              <a:t>10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Enhance Accuracy and Cover all Samples for training and testing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Category 2 has 11 while Category 3 only has 10 training set with labels!!! 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Stratified Sampling ensure balance of classes in testing and training set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25" y="2694125"/>
            <a:ext cx="5734050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/>
        </p:nvSpPr>
        <p:spPr>
          <a:xfrm>
            <a:off x="0" y="4905625"/>
            <a:ext cx="91812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0" y="4911073"/>
            <a:ext cx="8520600" cy="2379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 rot="10798154">
            <a:off x="8603925" y="4902025"/>
            <a:ext cx="558600" cy="2415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 txBox="1"/>
          <p:nvPr/>
        </p:nvSpPr>
        <p:spPr>
          <a:xfrm>
            <a:off x="8886425" y="4841650"/>
            <a:ext cx="33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311700" y="12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K-Fold Validation  +  Stratified Sampling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197700" y="143125"/>
            <a:ext cx="114000" cy="531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417225" y="4851000"/>
            <a:ext cx="8484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B7B7B7"/>
                </a:solidFill>
              </a:rPr>
              <a:t>	</a:t>
            </a:r>
            <a:r>
              <a:rPr lang="en-GB" sz="1000">
                <a:solidFill>
                  <a:schemeClr val="lt1"/>
                </a:solidFill>
              </a:rPr>
              <a:t>Classification</a:t>
            </a:r>
            <a:r>
              <a:rPr lang="en-GB" sz="1000">
                <a:solidFill>
                  <a:srgbClr val="B7B7B7"/>
                </a:solidFill>
              </a:rPr>
              <a:t>		Recommendation	Business Application	Data Visualization 	Application of Tools</a:t>
            </a:r>
            <a:endParaRPr sz="1000">
              <a:solidFill>
                <a:srgbClr val="B7B7B7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 for Classification (Part (a))</a:t>
            </a:r>
            <a:endParaRPr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100" y="1170150"/>
            <a:ext cx="2221850" cy="21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3105500" y="3843075"/>
            <a:ext cx="25134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0.9140625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fold 2 of 10</a:t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825" y="1170150"/>
            <a:ext cx="1874275" cy="21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236000" y="3658675"/>
            <a:ext cx="2626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F-score:  </a:t>
            </a:r>
            <a:r>
              <a:rPr lang="en-GB"/>
              <a:t>0.961240310</a:t>
            </a:r>
            <a:endParaRPr/>
          </a:p>
        </p:txBody>
      </p:sp>
      <p:sp>
        <p:nvSpPr>
          <p:cNvPr id="91" name="Shape 91"/>
          <p:cNvSpPr txBox="1"/>
          <p:nvPr/>
        </p:nvSpPr>
        <p:spPr>
          <a:xfrm>
            <a:off x="303425" y="4111950"/>
            <a:ext cx="20091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fold 1 of 10</a:t>
            </a:r>
            <a:endParaRPr/>
          </a:p>
        </p:txBody>
      </p:sp>
      <p:sp>
        <p:nvSpPr>
          <p:cNvPr id="92" name="Shape 92"/>
          <p:cNvSpPr txBox="1"/>
          <p:nvPr/>
        </p:nvSpPr>
        <p:spPr>
          <a:xfrm>
            <a:off x="5822850" y="1795375"/>
            <a:ext cx="24165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Repeat 10 Times!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Then use the model giving highest F-score to make prediction!</a:t>
            </a:r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0" y="4905625"/>
            <a:ext cx="91812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0" y="4911073"/>
            <a:ext cx="8520600" cy="2379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 rot="10798154">
            <a:off x="8603925" y="4902025"/>
            <a:ext cx="558600" cy="2415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8886425" y="4841650"/>
            <a:ext cx="33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417225" y="4851000"/>
            <a:ext cx="8484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B7B7B7"/>
                </a:solidFill>
              </a:rPr>
              <a:t>	</a:t>
            </a:r>
            <a:r>
              <a:rPr lang="en-GB" sz="1000">
                <a:solidFill>
                  <a:schemeClr val="lt1"/>
                </a:solidFill>
              </a:rPr>
              <a:t>Classification</a:t>
            </a:r>
            <a:r>
              <a:rPr lang="en-GB" sz="1000">
                <a:solidFill>
                  <a:srgbClr val="B7B7B7"/>
                </a:solidFill>
              </a:rPr>
              <a:t>		Recommendation	Business Application	Data Visualization 	Application of Tools</a:t>
            </a:r>
            <a:endParaRPr sz="1000">
              <a:solidFill>
                <a:srgbClr val="B7B7B7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Recommendation with specific cities</a:t>
            </a:r>
            <a:endParaRPr/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b="3020" l="5529" r="15810" t="24714"/>
          <a:stretch/>
        </p:blipFill>
        <p:spPr>
          <a:xfrm>
            <a:off x="311700" y="1099750"/>
            <a:ext cx="6133378" cy="352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6861225" y="1310125"/>
            <a:ext cx="2135100" cy="3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number Under Rankings are the number of Category of interests!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Based on  number of counts of comments from different cities to different posts with their respective categories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4905625"/>
            <a:ext cx="91812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0" y="4911073"/>
            <a:ext cx="8520600" cy="2379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/>
        </p:nvSpPr>
        <p:spPr>
          <a:xfrm rot="10798154">
            <a:off x="8603925" y="4902025"/>
            <a:ext cx="558600" cy="2415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8886425" y="4841650"/>
            <a:ext cx="33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4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417225" y="4851000"/>
            <a:ext cx="8484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B7B7B7"/>
                </a:solidFill>
              </a:rPr>
              <a:t>	</a:t>
            </a:r>
            <a:r>
              <a:rPr lang="en-GB" sz="1000">
                <a:solidFill>
                  <a:srgbClr val="CCCCCC"/>
                </a:solidFill>
              </a:rPr>
              <a:t>Classification</a:t>
            </a:r>
            <a:r>
              <a:rPr lang="en-GB" sz="1000">
                <a:solidFill>
                  <a:srgbClr val="B7B7B7"/>
                </a:solidFill>
              </a:rPr>
              <a:t>		</a:t>
            </a:r>
            <a:r>
              <a:rPr lang="en-GB" sz="1000">
                <a:solidFill>
                  <a:srgbClr val="FFFFFF"/>
                </a:solidFill>
              </a:rPr>
              <a:t>Recommendation</a:t>
            </a:r>
            <a:r>
              <a:rPr lang="en-GB" sz="1000">
                <a:solidFill>
                  <a:srgbClr val="B7B7B7"/>
                </a:solidFill>
              </a:rPr>
              <a:t>	Business Application	Data Visualization 	Application of Tools</a:t>
            </a:r>
            <a:endParaRPr sz="1000">
              <a:solidFill>
                <a:srgbClr val="B7B7B7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General Recommendations</a:t>
            </a:r>
            <a:endParaRPr/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232925" y="3319025"/>
            <a:ext cx="8599500" cy="12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Total weighted score = </a:t>
            </a:r>
            <a:r>
              <a:rPr lang="en-GB">
                <a:solidFill>
                  <a:srgbClr val="FF0000"/>
                </a:solidFill>
              </a:rPr>
              <a:t>comments counts</a:t>
            </a:r>
            <a:r>
              <a:rPr lang="en-GB"/>
              <a:t> * 1.8 + </a:t>
            </a:r>
            <a:r>
              <a:rPr lang="en-GB">
                <a:solidFill>
                  <a:srgbClr val="9900FF"/>
                </a:solidFill>
              </a:rPr>
              <a:t>retweets counts</a:t>
            </a:r>
            <a:r>
              <a:rPr lang="en-GB"/>
              <a:t> * 1.4 + like counts</a:t>
            </a:r>
            <a:endParaRPr/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60752" l="0" r="16991" t="19789"/>
          <a:stretch/>
        </p:blipFill>
        <p:spPr>
          <a:xfrm>
            <a:off x="311700" y="968075"/>
            <a:ext cx="7602754" cy="178804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0" y="4905625"/>
            <a:ext cx="91812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0" y="4911073"/>
            <a:ext cx="8520600" cy="2379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/>
        </p:nvSpPr>
        <p:spPr>
          <a:xfrm rot="10798154">
            <a:off x="8603925" y="4902025"/>
            <a:ext cx="558600" cy="2415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8886425" y="4841650"/>
            <a:ext cx="33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5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417225" y="4851000"/>
            <a:ext cx="8484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B7B7B7"/>
                </a:solidFill>
              </a:rPr>
              <a:t>	Classification		Recommendation	Business Application	Data Visualization 	Application of Tools</a:t>
            </a:r>
            <a:endParaRPr sz="1000">
              <a:solidFill>
                <a:srgbClr val="B7B7B7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3303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Purchase intent can be lifted by 5.2 times when the users are exposed to brand and influencer materials[1]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</a:rPr>
              <a:t>Target Marketing can help the sales volume, e.g. Stock market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Can compare the interests against the actual sales value 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Can deliver the content that interests the users as quickly as possible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0" y="4905625"/>
            <a:ext cx="91812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0" y="4911073"/>
            <a:ext cx="8520600" cy="2379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 rot="10798154">
            <a:off x="8603925" y="4902025"/>
            <a:ext cx="558600" cy="2415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8886425" y="4841650"/>
            <a:ext cx="33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6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311700" y="12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Business Value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197700" y="143125"/>
            <a:ext cx="114000" cy="531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417225" y="4851000"/>
            <a:ext cx="8484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B7B7B7"/>
                </a:solidFill>
              </a:rPr>
              <a:t>	Classification		Recommendation	</a:t>
            </a:r>
            <a:r>
              <a:rPr lang="en-GB" sz="1000">
                <a:solidFill>
                  <a:srgbClr val="FFFFFF"/>
                </a:solidFill>
              </a:rPr>
              <a:t>Business Application</a:t>
            </a:r>
            <a:r>
              <a:rPr lang="en-GB" sz="1000">
                <a:solidFill>
                  <a:srgbClr val="B7B7B7"/>
                </a:solidFill>
              </a:rPr>
              <a:t>	Data Visualization 	Application of Tools</a:t>
            </a:r>
            <a:endParaRPr sz="1000">
              <a:solidFill>
                <a:srgbClr val="B7B7B7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6469900" y="863550"/>
            <a:ext cx="238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Category: Stock </a:t>
            </a:r>
            <a:endParaRPr b="1"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Frequent Words: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-GB">
                <a:solidFill>
                  <a:srgbClr val="000000"/>
                </a:solidFill>
              </a:rPr>
              <a:t>股价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-GB">
                <a:solidFill>
                  <a:srgbClr val="000000"/>
                </a:solidFill>
              </a:rPr>
              <a:t>市场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-GB">
                <a:solidFill>
                  <a:srgbClr val="000000"/>
                </a:solidFill>
              </a:rPr>
              <a:t>巴菲特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-GB">
                <a:solidFill>
                  <a:srgbClr val="000000"/>
                </a:solidFill>
              </a:rPr>
              <a:t>下跌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-GB">
                <a:solidFill>
                  <a:srgbClr val="000000"/>
                </a:solidFill>
              </a:rPr>
              <a:t>亿美元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0" y="4905625"/>
            <a:ext cx="91812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0" y="4911073"/>
            <a:ext cx="8520600" cy="2379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 rot="10798154">
            <a:off x="8603925" y="4902025"/>
            <a:ext cx="558600" cy="2415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8886425" y="4841650"/>
            <a:ext cx="33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7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311700" y="12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Calibri"/>
                <a:ea typeface="Calibri"/>
                <a:cs typeface="Calibri"/>
                <a:sym typeface="Calibri"/>
              </a:rPr>
              <a:t>Impressive Classification Performance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197700" y="143125"/>
            <a:ext cx="114000" cy="531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/>
        </p:nvSpPr>
        <p:spPr>
          <a:xfrm>
            <a:off x="417225" y="4851000"/>
            <a:ext cx="8484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B7B7B7"/>
                </a:solidFill>
              </a:rPr>
              <a:t>	Classification		Recommendation	Business Application	</a:t>
            </a:r>
            <a:r>
              <a:rPr lang="en-GB" sz="1000">
                <a:solidFill>
                  <a:srgbClr val="FFFFFF"/>
                </a:solidFill>
              </a:rPr>
              <a:t>Data Visualization</a:t>
            </a:r>
            <a:r>
              <a:rPr lang="en-GB" sz="1000">
                <a:solidFill>
                  <a:srgbClr val="B7B7B7"/>
                </a:solidFill>
              </a:rPr>
              <a:t> 	Application of Tools</a:t>
            </a:r>
            <a:endParaRPr sz="1000">
              <a:solidFill>
                <a:srgbClr val="B7B7B7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12"/>
            <a:ext cx="6435349" cy="402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6469900" y="863550"/>
            <a:ext cx="238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Category: Chinese Art </a:t>
            </a:r>
            <a:endParaRPr b="1"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Frequent Words: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-GB">
                <a:solidFill>
                  <a:srgbClr val="000000"/>
                </a:solidFill>
              </a:rPr>
              <a:t>艺术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-GB">
                <a:solidFill>
                  <a:srgbClr val="000000"/>
                </a:solidFill>
              </a:rPr>
              <a:t>拍卖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-GB">
                <a:solidFill>
                  <a:srgbClr val="000000"/>
                </a:solidFill>
              </a:rPr>
              <a:t>创作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-GB">
                <a:solidFill>
                  <a:srgbClr val="000000"/>
                </a:solidFill>
              </a:rPr>
              <a:t>作品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-GB">
                <a:solidFill>
                  <a:srgbClr val="000000"/>
                </a:solidFill>
              </a:rPr>
              <a:t>艺术家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0" y="4905625"/>
            <a:ext cx="91812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0" y="4911073"/>
            <a:ext cx="8520600" cy="2379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/>
        </p:nvSpPr>
        <p:spPr>
          <a:xfrm rot="10798154">
            <a:off x="8603925" y="4902025"/>
            <a:ext cx="558600" cy="2415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 txBox="1"/>
          <p:nvPr/>
        </p:nvSpPr>
        <p:spPr>
          <a:xfrm>
            <a:off x="8886425" y="4841650"/>
            <a:ext cx="33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8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311700" y="12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Calibri"/>
                <a:ea typeface="Calibri"/>
                <a:cs typeface="Calibri"/>
                <a:sym typeface="Calibri"/>
              </a:rPr>
              <a:t>Impressive Classification Performance(2)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197700" y="143125"/>
            <a:ext cx="114000" cy="531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 txBox="1"/>
          <p:nvPr/>
        </p:nvSpPr>
        <p:spPr>
          <a:xfrm>
            <a:off x="417225" y="4851000"/>
            <a:ext cx="8484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B7B7B7"/>
                </a:solidFill>
              </a:rPr>
              <a:t>	Classification		Recommendation	Business Application	</a:t>
            </a:r>
            <a:r>
              <a:rPr lang="en-GB" sz="1000">
                <a:solidFill>
                  <a:srgbClr val="FFFFFF"/>
                </a:solidFill>
              </a:rPr>
              <a:t>Data Visualization</a:t>
            </a:r>
            <a:r>
              <a:rPr lang="en-GB" sz="1000">
                <a:solidFill>
                  <a:srgbClr val="B7B7B7"/>
                </a:solidFill>
              </a:rPr>
              <a:t> 	Application of Tools</a:t>
            </a:r>
            <a:endParaRPr sz="1000">
              <a:solidFill>
                <a:srgbClr val="B7B7B7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B7B7B7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6225"/>
            <a:ext cx="6408368" cy="40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